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5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5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888" r:id="rId2"/>
    <p:sldId id="854" r:id="rId3"/>
    <p:sldId id="797" r:id="rId4"/>
    <p:sldId id="798" r:id="rId5"/>
    <p:sldId id="799" r:id="rId6"/>
    <p:sldId id="800" r:id="rId7"/>
    <p:sldId id="801" r:id="rId8"/>
    <p:sldId id="803" r:id="rId9"/>
    <p:sldId id="804" r:id="rId10"/>
    <p:sldId id="805" r:id="rId11"/>
    <p:sldId id="806" r:id="rId12"/>
    <p:sldId id="807" r:id="rId13"/>
    <p:sldId id="808" r:id="rId14"/>
    <p:sldId id="809" r:id="rId15"/>
    <p:sldId id="810" r:id="rId16"/>
    <p:sldId id="811" r:id="rId17"/>
    <p:sldId id="812" r:id="rId18"/>
    <p:sldId id="813" r:id="rId19"/>
    <p:sldId id="814" r:id="rId20"/>
    <p:sldId id="816" r:id="rId21"/>
    <p:sldId id="817" r:id="rId22"/>
    <p:sldId id="818" r:id="rId23"/>
    <p:sldId id="819" r:id="rId24"/>
    <p:sldId id="828" r:id="rId25"/>
    <p:sldId id="829" r:id="rId26"/>
    <p:sldId id="830" r:id="rId27"/>
    <p:sldId id="831" r:id="rId28"/>
    <p:sldId id="832" r:id="rId29"/>
    <p:sldId id="847" r:id="rId30"/>
    <p:sldId id="848" r:id="rId31"/>
    <p:sldId id="849" r:id="rId32"/>
    <p:sldId id="850" r:id="rId33"/>
    <p:sldId id="851" r:id="rId34"/>
    <p:sldId id="852" r:id="rId35"/>
    <p:sldId id="886" r:id="rId36"/>
    <p:sldId id="887" r:id="rId37"/>
    <p:sldId id="855" r:id="rId38"/>
    <p:sldId id="856" r:id="rId39"/>
    <p:sldId id="857" r:id="rId40"/>
    <p:sldId id="858" r:id="rId41"/>
    <p:sldId id="859" r:id="rId42"/>
    <p:sldId id="860" r:id="rId43"/>
    <p:sldId id="861" r:id="rId44"/>
    <p:sldId id="862" r:id="rId45"/>
    <p:sldId id="863" r:id="rId46"/>
    <p:sldId id="864" r:id="rId47"/>
    <p:sldId id="865" r:id="rId48"/>
    <p:sldId id="866" r:id="rId49"/>
    <p:sldId id="867" r:id="rId50"/>
    <p:sldId id="868" r:id="rId51"/>
    <p:sldId id="869" r:id="rId52"/>
    <p:sldId id="870" r:id="rId53"/>
    <p:sldId id="871" r:id="rId54"/>
    <p:sldId id="872" r:id="rId55"/>
    <p:sldId id="873" r:id="rId56"/>
    <p:sldId id="874" r:id="rId57"/>
    <p:sldId id="875" r:id="rId58"/>
    <p:sldId id="876" r:id="rId59"/>
    <p:sldId id="877" r:id="rId60"/>
    <p:sldId id="878" r:id="rId61"/>
    <p:sldId id="879" r:id="rId62"/>
    <p:sldId id="880" r:id="rId63"/>
    <p:sldId id="881" r:id="rId64"/>
    <p:sldId id="882" r:id="rId65"/>
    <p:sldId id="883" r:id="rId66"/>
    <p:sldId id="884" r:id="rId67"/>
    <p:sldId id="885"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8" autoAdjust="0"/>
    <p:restoredTop sz="85783" autoAdjust="0"/>
  </p:normalViewPr>
  <p:slideViewPr>
    <p:cSldViewPr>
      <p:cViewPr>
        <p:scale>
          <a:sx n="114" d="100"/>
          <a:sy n="114" d="100"/>
        </p:scale>
        <p:origin x="4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4" Type="http://schemas.openxmlformats.org/officeDocument/2006/relationships/hyperlink" Target="https://en.wikipedia.org/wiki/Stochastic_process" TargetMode="External"/><Relationship Id="rId5" Type="http://schemas.openxmlformats.org/officeDocument/2006/relationships/hyperlink" Target="https://en.wikipedia.org/wiki/Markov_chain" TargetMode="External"/><Relationship Id="rId6" Type="http://schemas.openxmlformats.org/officeDocument/2006/relationships/hyperlink" Target="https://en.wikipedia.org/wiki/Markov_process" TargetMode="External"/><Relationship Id="rId7" Type="http://schemas.openxmlformats.org/officeDocument/2006/relationships/hyperlink" Target="https://en.wikipedia.org/wiki/Andrey_Markov#cite_note-:0-3"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232482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30072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Gamma</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17</a:t>
            </a:fld>
            <a:endParaRPr lang="en-US"/>
          </a:p>
        </p:txBody>
      </p:sp>
    </p:spTree>
    <p:extLst>
      <p:ext uri="{BB962C8B-B14F-4D97-AF65-F5344CB8AC3E}">
        <p14:creationId xmlns:p14="http://schemas.microsoft.com/office/powerpoint/2010/main" val="20612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smtClean="0">
                <a:ea typeface="ＭＳ Ｐゴシック" pitchFamily="34" charset="-128"/>
              </a:rPr>
              <a:t>Rewards in the future (deeper in the tree) matter less</a:t>
            </a:r>
          </a:p>
          <a:p>
            <a:endParaRPr lang="en-US" smtClean="0">
              <a:ea typeface="ＭＳ Ｐゴシック" pitchFamily="34" charset="-128"/>
            </a:endParaRPr>
          </a:p>
          <a:p>
            <a:r>
              <a:rPr lang="en-US" smtClean="0">
                <a:ea typeface="ＭＳ Ｐゴシック" pitchFamily="34" charset="-128"/>
              </a:rPr>
              <a:t>Interesting: running expectimax, if having to truncate the search, then not losing much; e.g.,  less then \gamma^d / (1-\gamma)</a:t>
            </a:r>
          </a:p>
          <a:p>
            <a:endParaRPr lang="en-US"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18</a:t>
            </a:fld>
            <a:endParaRPr lang="en-US"/>
          </a:p>
        </p:txBody>
      </p:sp>
    </p:spTree>
    <p:extLst>
      <p:ext uri="{BB962C8B-B14F-4D97-AF65-F5344CB8AC3E}">
        <p14:creationId xmlns:p14="http://schemas.microsoft.com/office/powerpoint/2010/main" val="36367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169334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52713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683295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851494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348285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62858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99110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2122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276476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31</a:t>
            </a:fld>
            <a:endParaRPr lang="en-US"/>
          </a:p>
        </p:txBody>
      </p:sp>
    </p:spTree>
    <p:extLst>
      <p:ext uri="{BB962C8B-B14F-4D97-AF65-F5344CB8AC3E}">
        <p14:creationId xmlns:p14="http://schemas.microsoft.com/office/powerpoint/2010/main" val="1047168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37682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842416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5487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36</a:t>
            </a:fld>
            <a:endParaRPr lang="en-US" dirty="0"/>
          </a:p>
        </p:txBody>
      </p:sp>
    </p:spTree>
    <p:extLst>
      <p:ext uri="{BB962C8B-B14F-4D97-AF65-F5344CB8AC3E}">
        <p14:creationId xmlns:p14="http://schemas.microsoft.com/office/powerpoint/2010/main" val="518047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42349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20274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782784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9550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3</a:t>
            </a:fld>
            <a:endParaRPr lang="en-US"/>
          </a:p>
        </p:txBody>
      </p:sp>
    </p:spTree>
    <p:extLst>
      <p:ext uri="{BB962C8B-B14F-4D97-AF65-F5344CB8AC3E}">
        <p14:creationId xmlns:p14="http://schemas.microsoft.com/office/powerpoint/2010/main" val="5423158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638940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81771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171115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686125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5847890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608734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194240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48</a:t>
            </a:fld>
            <a:endParaRPr lang="en-US"/>
          </a:p>
        </p:txBody>
      </p:sp>
    </p:spTree>
    <p:extLst>
      <p:ext uri="{BB962C8B-B14F-4D97-AF65-F5344CB8AC3E}">
        <p14:creationId xmlns:p14="http://schemas.microsoft.com/office/powerpoint/2010/main" val="935830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749981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683825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5</a:t>
            </a:fld>
            <a:endParaRPr lang="en-US"/>
          </a:p>
        </p:txBody>
      </p:sp>
    </p:spTree>
    <p:extLst>
      <p:ext uri="{BB962C8B-B14F-4D97-AF65-F5344CB8AC3E}">
        <p14:creationId xmlns:p14="http://schemas.microsoft.com/office/powerpoint/2010/main" val="9741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20796987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204629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458795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1206136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42934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957104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69007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476538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876942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94369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smtClean="0">
                <a:ea typeface="ＭＳ Ｐゴシック" pitchFamily="34" charset="-128"/>
              </a:rPr>
              <a:t>In search problems: did not talk about actions, but about successor functions --- now the information inside the successor function is unpacked into actions, transitions and reward</a:t>
            </a:r>
          </a:p>
          <a:p>
            <a:endParaRPr lang="en-US" smtClean="0">
              <a:ea typeface="ＭＳ Ｐゴシック" pitchFamily="34" charset="-128"/>
            </a:endParaRPr>
          </a:p>
          <a:p>
            <a:r>
              <a:rPr lang="en-US" smtClean="0">
                <a:ea typeface="ＭＳ Ｐゴシック" pitchFamily="34" charset="-128"/>
              </a:rPr>
              <a:t>Write out S, A, example entry in T, entry in R</a:t>
            </a:r>
          </a:p>
          <a:p>
            <a:endParaRPr lang="en-US" smtClean="0">
              <a:ea typeface="ＭＳ Ｐゴシック" pitchFamily="34" charset="-128"/>
            </a:endParaRPr>
          </a:p>
          <a:p>
            <a:r>
              <a:rPr lang="en-US" smtClean="0">
                <a:ea typeface="ＭＳ Ｐゴシック" pitchFamily="34" charset="-128"/>
              </a:rPr>
              <a:t>Reward function different from the book : R(</a:t>
            </a:r>
            <a:r>
              <a:rPr lang="en-US" err="1" smtClean="0">
                <a:ea typeface="ＭＳ Ｐゴシック" pitchFamily="34" charset="-128"/>
              </a:rPr>
              <a:t>s,a,s</a:t>
            </a:r>
            <a:r>
              <a:rPr lang="ja-JP" altLang="en-US" smtClean="0">
                <a:ea typeface="ＭＳ Ｐゴシック" pitchFamily="34" charset="-128"/>
              </a:rPr>
              <a:t>’</a:t>
            </a:r>
            <a:r>
              <a:rPr lang="en-US" altLang="ja-JP" smtClean="0">
                <a:ea typeface="ＭＳ Ｐゴシック" pitchFamily="34" charset="-128"/>
              </a:rPr>
              <a:t>)</a:t>
            </a:r>
          </a:p>
          <a:p>
            <a:r>
              <a:rPr lang="en-US" smtClean="0">
                <a:ea typeface="ＭＳ Ｐゴシック" pitchFamily="34" charset="-128"/>
              </a:rPr>
              <a:t>In book simpler for equations, but not useful for the projects.</a:t>
            </a:r>
          </a:p>
          <a:p>
            <a:endParaRPr lang="en-US" smtClean="0">
              <a:ea typeface="ＭＳ Ｐゴシック" pitchFamily="34" charset="-128"/>
            </a:endParaRPr>
          </a:p>
          <a:p>
            <a:r>
              <a:rPr lang="en-US" smtClean="0">
                <a:ea typeface="ＭＳ Ｐゴシック" pitchFamily="34" charset="-128"/>
              </a:rPr>
              <a:t>Need to modify </a:t>
            </a:r>
            <a:r>
              <a:rPr lang="en-US" err="1" smtClean="0">
                <a:ea typeface="ＭＳ Ｐゴシック" pitchFamily="34" charset="-128"/>
              </a:rPr>
              <a:t>expectimax</a:t>
            </a:r>
            <a:r>
              <a:rPr lang="en-US" smtClean="0">
                <a:ea typeface="ＭＳ Ｐゴシック" pitchFamily="34" charset="-128"/>
              </a:rPr>
              <a:t> a tiny little bit to account for rewards along the way, but that</a:t>
            </a:r>
            <a:r>
              <a:rPr lang="en-US" altLang="en-US" smtClean="0">
                <a:ea typeface="ＭＳ Ｐゴシック" pitchFamily="34" charset="-128"/>
              </a:rPr>
              <a:t>’</a:t>
            </a:r>
            <a:r>
              <a:rPr lang="en-US" smtClean="0">
                <a:ea typeface="ＭＳ Ｐゴシック" pitchFamily="34" charset="-128"/>
              </a:rPr>
              <a:t>s something you should be able to do, and so you can already solve MDP</a:t>
            </a:r>
            <a:r>
              <a:rPr lang="en-US" altLang="en-US" smtClean="0">
                <a:ea typeface="ＭＳ Ｐゴシック" pitchFamily="34" charset="-128"/>
              </a:rPr>
              <a:t>’</a:t>
            </a:r>
            <a:r>
              <a:rPr lang="en-US" smtClean="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7</a:t>
            </a:fld>
            <a:endParaRPr lang="en-US"/>
          </a:p>
        </p:txBody>
      </p:sp>
    </p:spTree>
    <p:extLst>
      <p:ext uri="{BB962C8B-B14F-4D97-AF65-F5344CB8AC3E}">
        <p14:creationId xmlns:p14="http://schemas.microsoft.com/office/powerpoint/2010/main" val="1509259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2067607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1873827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20944848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740454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250958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319288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35457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r>
              <a:rPr lang="en-US" dirty="0" smtClean="0">
                <a:ea typeface="ＭＳ Ｐゴシック" pitchFamily="34" charset="-128"/>
              </a:rPr>
              <a:t>Like search: successor function only depended on current state</a:t>
            </a:r>
          </a:p>
          <a:p>
            <a:r>
              <a:rPr lang="en-US" dirty="0" smtClean="0">
                <a:ea typeface="ＭＳ Ｐゴシック" pitchFamily="34" charset="-128"/>
              </a:rPr>
              <a:t>Can </a:t>
            </a:r>
            <a:r>
              <a:rPr lang="en-US" dirty="0" smtClean="0">
                <a:ea typeface="ＭＳ Ｐゴシック" pitchFamily="34" charset="-128"/>
              </a:rPr>
              <a:t>make this happen by stuffing more into the state;  </a:t>
            </a:r>
          </a:p>
          <a:p>
            <a:r>
              <a:rPr lang="en-US" dirty="0" smtClean="0">
                <a:ea typeface="ＭＳ Ｐゴシック" pitchFamily="34" charset="-128"/>
              </a:rPr>
              <a:t>Very </a:t>
            </a:r>
            <a:r>
              <a:rPr lang="en-US" dirty="0" smtClean="0">
                <a:ea typeface="ＭＳ Ｐゴシック" pitchFamily="34" charset="-128"/>
              </a:rPr>
              <a:t>similar to search problems: when solving a maze with food pellets, we stored which food pellets were eaten </a:t>
            </a:r>
          </a:p>
          <a:p>
            <a:r>
              <a:rPr lang="en-US" dirty="0" smtClean="0">
                <a:ea typeface="ＭＳ Ｐゴシック" pitchFamily="34" charset="-128"/>
              </a:rPr>
              <a:t/>
            </a:r>
            <a:br>
              <a:rPr lang="en-US" dirty="0" smtClean="0">
                <a:ea typeface="ＭＳ Ｐゴシック" pitchFamily="34" charset="-128"/>
              </a:rPr>
            </a:br>
            <a:r>
              <a:rPr lang="en-US" sz="1200" b="1" i="0" u="none" strike="noStrike" kern="1200" dirty="0" smtClean="0">
                <a:solidFill>
                  <a:schemeClr val="tx1"/>
                </a:solidFill>
                <a:effectLst/>
                <a:latin typeface="Arial" pitchFamily="34" charset="0"/>
                <a:ea typeface="+mn-ea"/>
                <a:cs typeface="+mn-cs"/>
              </a:rPr>
              <a:t>Andrey </a:t>
            </a:r>
            <a:r>
              <a:rPr lang="en-US" sz="1200" b="1" i="0" u="none" strike="noStrike" kern="1200" dirty="0" err="1" smtClean="0">
                <a:solidFill>
                  <a:schemeClr val="tx1"/>
                </a:solidFill>
                <a:effectLst/>
                <a:latin typeface="Arial" pitchFamily="34" charset="0"/>
                <a:ea typeface="+mn-ea"/>
                <a:cs typeface="+mn-cs"/>
              </a:rPr>
              <a:t>Andreyevich</a:t>
            </a:r>
            <a:r>
              <a:rPr lang="en-US" sz="1200" b="1" i="0" u="none" strike="noStrike" kern="1200" dirty="0" smtClean="0">
                <a:solidFill>
                  <a:schemeClr val="tx1"/>
                </a:solidFill>
                <a:effectLst/>
                <a:latin typeface="Arial" pitchFamily="34" charset="0"/>
                <a:ea typeface="+mn-ea"/>
                <a:cs typeface="+mn-cs"/>
              </a:rPr>
              <a:t> Markov</a:t>
            </a:r>
            <a:r>
              <a:rPr lang="en-US" sz="1200" b="0" i="0" u="none" strike="noStrike" kern="1200" baseline="30000" dirty="0" smtClean="0">
                <a:solidFill>
                  <a:schemeClr val="tx1"/>
                </a:solidFill>
                <a:effectLst/>
                <a:latin typeface="Arial" pitchFamily="34" charset="0"/>
                <a:ea typeface="+mn-ea"/>
                <a:cs typeface="+mn-cs"/>
                <a:hlinkClick r:id="rId3"/>
              </a:rPr>
              <a:t>[a]</a:t>
            </a:r>
            <a:r>
              <a:rPr lang="en-US" sz="1200" b="0" i="0" u="none" strike="noStrike" kern="1200" dirty="0" smtClean="0">
                <a:solidFill>
                  <a:schemeClr val="tx1"/>
                </a:solidFill>
                <a:effectLst/>
                <a:latin typeface="Arial" pitchFamily="34" charset="0"/>
                <a:ea typeface="+mn-ea"/>
                <a:cs typeface="+mn-cs"/>
              </a:rPr>
              <a:t> (1856–1922) was a Russian mathematician best known for his work on </a:t>
            </a:r>
            <a:r>
              <a:rPr lang="en-US" sz="1200" b="0" i="0" u="none" strike="noStrike" kern="1200" dirty="0" smtClean="0">
                <a:solidFill>
                  <a:schemeClr val="tx1"/>
                </a:solidFill>
                <a:effectLst/>
                <a:latin typeface="Arial" pitchFamily="34" charset="0"/>
                <a:ea typeface="+mn-ea"/>
                <a:cs typeface="+mn-cs"/>
                <a:hlinkClick r:id="rId4" tooltip="Stochastic process"/>
              </a:rPr>
              <a:t>stochastic processes</a:t>
            </a:r>
            <a:r>
              <a:rPr lang="en-US" sz="1200" b="0" i="0" u="none" strike="noStrike" kern="1200" dirty="0" smtClean="0">
                <a:solidFill>
                  <a:schemeClr val="tx1"/>
                </a:solidFill>
                <a:effectLst/>
                <a:latin typeface="Arial" pitchFamily="34" charset="0"/>
                <a:ea typeface="+mn-ea"/>
                <a:cs typeface="+mn-cs"/>
              </a:rPr>
              <a:t>. A primary subject of his research later became known as </a:t>
            </a:r>
            <a:r>
              <a:rPr lang="en-US" sz="1200" b="0" i="0" u="none" strike="noStrike" kern="1200" dirty="0" smtClean="0">
                <a:solidFill>
                  <a:schemeClr val="tx1"/>
                </a:solidFill>
                <a:effectLst/>
                <a:latin typeface="Arial" pitchFamily="34" charset="0"/>
                <a:ea typeface="+mn-ea"/>
                <a:cs typeface="+mn-cs"/>
                <a:hlinkClick r:id="rId5" tooltip="Markov chain"/>
              </a:rPr>
              <a:t>Markov chains</a:t>
            </a:r>
            <a:r>
              <a:rPr lang="en-US" sz="1200" b="0" i="0" u="none" strike="noStrike" kern="1200" dirty="0" smtClean="0">
                <a:solidFill>
                  <a:schemeClr val="tx1"/>
                </a:solidFill>
                <a:effectLst/>
                <a:latin typeface="Arial" pitchFamily="34" charset="0"/>
                <a:ea typeface="+mn-ea"/>
                <a:cs typeface="+mn-cs"/>
              </a:rPr>
              <a:t> and </a:t>
            </a:r>
            <a:r>
              <a:rPr lang="en-US" sz="1200" b="0" i="0" u="none" strike="noStrike" kern="1200" dirty="0" smtClean="0">
                <a:solidFill>
                  <a:schemeClr val="tx1"/>
                </a:solidFill>
                <a:effectLst/>
                <a:latin typeface="Arial" pitchFamily="34" charset="0"/>
                <a:ea typeface="+mn-ea"/>
                <a:cs typeface="+mn-cs"/>
                <a:hlinkClick r:id="rId6" tooltip="Markov process"/>
              </a:rPr>
              <a:t>Markov processes</a:t>
            </a:r>
            <a:r>
              <a:rPr lang="en-US" sz="1200" b="0" i="0" u="none" strike="noStrike" kern="1200" dirty="0" smtClean="0">
                <a:solidFill>
                  <a:schemeClr val="tx1"/>
                </a:solidFill>
                <a:effectLst/>
                <a:latin typeface="Arial" pitchFamily="34" charset="0"/>
                <a:ea typeface="+mn-ea"/>
                <a:cs typeface="+mn-cs"/>
              </a:rPr>
              <a:t>.</a:t>
            </a:r>
            <a:r>
              <a:rPr lang="en-US" sz="1200" b="0" i="0" u="none" strike="noStrike" kern="1200" baseline="30000" dirty="0" smtClean="0">
                <a:solidFill>
                  <a:schemeClr val="tx1"/>
                </a:solidFill>
                <a:effectLst/>
                <a:latin typeface="Arial" pitchFamily="34" charset="0"/>
                <a:ea typeface="+mn-ea"/>
                <a:cs typeface="+mn-cs"/>
                <a:hlinkClick r:id="rId7"/>
              </a:rPr>
              <a:t>[2]</a:t>
            </a:r>
            <a:r>
              <a:rPr lang="en-US" sz="1200" b="0" i="0" u="none" strike="noStrike" kern="1200" baseline="30000" dirty="0" smtClean="0">
                <a:solidFill>
                  <a:schemeClr val="tx1"/>
                </a:solidFill>
                <a:effectLst/>
                <a:latin typeface="Arial" pitchFamily="34" charset="0"/>
                <a:ea typeface="+mn-ea"/>
                <a:cs typeface="+mn-cs"/>
              </a:rPr>
              <a:t/>
            </a:r>
            <a:br>
              <a:rPr lang="en-US" sz="1200" b="0" i="0" u="none" strike="noStrike" kern="1200" baseline="30000" dirty="0" smtClean="0">
                <a:solidFill>
                  <a:schemeClr val="tx1"/>
                </a:solidFill>
                <a:effectLst/>
                <a:latin typeface="Arial" pitchFamily="34" charset="0"/>
                <a:ea typeface="+mn-ea"/>
                <a:cs typeface="+mn-cs"/>
              </a:rPr>
            </a:br>
            <a:r>
              <a:rPr lang="en-US" sz="1200" b="0" i="0" u="none" strike="noStrike" kern="1200" baseline="30000" dirty="0" smtClean="0">
                <a:solidFill>
                  <a:schemeClr val="tx1"/>
                </a:solidFill>
                <a:effectLst/>
                <a:latin typeface="Arial" pitchFamily="34" charset="0"/>
                <a:ea typeface="+mn-ea"/>
                <a:cs typeface="+mn-cs"/>
              </a:rPr>
              <a:t/>
            </a:r>
            <a:br>
              <a:rPr lang="en-US" sz="1200" b="0" i="0" u="none" strike="noStrike" kern="1200" baseline="30000" dirty="0" smtClean="0">
                <a:solidFill>
                  <a:schemeClr val="tx1"/>
                </a:solidFill>
                <a:effectLst/>
                <a:latin typeface="Arial" pitchFamily="34" charset="0"/>
                <a:ea typeface="+mn-ea"/>
                <a:cs typeface="+mn-cs"/>
              </a:rPr>
            </a:br>
            <a:r>
              <a:rPr lang="en-US" sz="1200" b="0" i="0" u="none" strike="noStrike" kern="1200" dirty="0" smtClean="0">
                <a:solidFill>
                  <a:schemeClr val="tx1"/>
                </a:solidFill>
                <a:effectLst/>
                <a:latin typeface="Arial" pitchFamily="34" charset="0"/>
                <a:ea typeface="+mn-ea"/>
                <a:cs typeface="+mn-cs"/>
              </a:rPr>
              <a:t>Imagine examining the first 20,000 </a:t>
            </a:r>
            <a:r>
              <a:rPr lang="en-US" sz="1200" b="1" i="0" u="none" strike="noStrike" kern="1200" dirty="0" smtClean="0">
                <a:solidFill>
                  <a:schemeClr val="tx1"/>
                </a:solidFill>
                <a:effectLst/>
                <a:latin typeface="Arial" pitchFamily="34" charset="0"/>
                <a:ea typeface="+mn-ea"/>
                <a:cs typeface="+mn-cs"/>
              </a:rPr>
              <a:t>letters</a:t>
            </a:r>
            <a:r>
              <a:rPr lang="en-US" sz="1200" b="0" i="0" u="none" strike="noStrike" kern="1200" dirty="0" smtClean="0">
                <a:solidFill>
                  <a:schemeClr val="tx1"/>
                </a:solidFill>
                <a:effectLst/>
                <a:latin typeface="Arial" pitchFamily="34" charset="0"/>
                <a:ea typeface="+mn-ea"/>
                <a:cs typeface="+mn-cs"/>
              </a:rPr>
              <a:t> of a book, </a:t>
            </a:r>
            <a:r>
              <a:rPr lang="en-US" sz="1200" b="1" i="0" u="none" strike="noStrike" kern="1200" dirty="0" smtClean="0">
                <a:solidFill>
                  <a:schemeClr val="tx1"/>
                </a:solidFill>
                <a:effectLst/>
                <a:latin typeface="Arial" pitchFamily="34" charset="0"/>
                <a:ea typeface="+mn-ea"/>
                <a:cs typeface="+mn-cs"/>
              </a:rPr>
              <a:t>counting</a:t>
            </a:r>
            <a:r>
              <a:rPr lang="en-US" sz="1200" b="0" i="0" u="none" strike="noStrike" kern="1200" dirty="0" smtClean="0">
                <a:solidFill>
                  <a:schemeClr val="tx1"/>
                </a:solidFill>
                <a:effectLst/>
                <a:latin typeface="Arial" pitchFamily="34" charset="0"/>
                <a:ea typeface="+mn-ea"/>
                <a:cs typeface="+mn-cs"/>
              </a:rPr>
              <a:t> frequencies and studying patterns. This is precisely what </a:t>
            </a:r>
            <a:r>
              <a:rPr lang="en-US" sz="1200" b="1" i="0" u="none" strike="noStrike" kern="1200" dirty="0" smtClean="0">
                <a:solidFill>
                  <a:schemeClr val="tx1"/>
                </a:solidFill>
                <a:effectLst/>
                <a:latin typeface="Arial" pitchFamily="34" charset="0"/>
                <a:ea typeface="+mn-ea"/>
                <a:cs typeface="+mn-cs"/>
              </a:rPr>
              <a:t>Andrey Markov</a:t>
            </a:r>
            <a:r>
              <a:rPr lang="en-US" sz="1200" b="0" i="0" u="none" strike="noStrike" kern="1200" dirty="0" smtClean="0">
                <a:solidFill>
                  <a:schemeClr val="tx1"/>
                </a:solidFill>
                <a:effectLst/>
                <a:latin typeface="Arial" pitchFamily="34" charset="0"/>
                <a:ea typeface="+mn-ea"/>
                <a:cs typeface="+mn-cs"/>
              </a:rPr>
              <a:t> did when he </a:t>
            </a:r>
            <a:r>
              <a:rPr lang="en-US" sz="1200" b="0" i="0" u="none" strike="noStrike" kern="1200" dirty="0" err="1" smtClean="0">
                <a:solidFill>
                  <a:schemeClr val="tx1"/>
                </a:solidFill>
                <a:effectLst/>
                <a:latin typeface="Arial" pitchFamily="34" charset="0"/>
                <a:ea typeface="+mn-ea"/>
                <a:cs typeface="+mn-cs"/>
              </a:rPr>
              <a:t>analysed</a:t>
            </a:r>
            <a:r>
              <a:rPr lang="en-US" sz="1200" b="0" i="0" u="none" strike="noStrike" kern="1200" dirty="0" smtClean="0">
                <a:solidFill>
                  <a:schemeClr val="tx1"/>
                </a:solidFill>
                <a:effectLst/>
                <a:latin typeface="Arial" pitchFamily="34" charset="0"/>
                <a:ea typeface="+mn-ea"/>
                <a:cs typeface="+mn-cs"/>
              </a:rPr>
              <a:t> the text of Alexander Pushkin's verse novel Eugene </a:t>
            </a:r>
            <a:r>
              <a:rPr lang="en-US" sz="1200" b="0" i="0" u="none" strike="noStrike" kern="1200" dirty="0" err="1" smtClean="0">
                <a:solidFill>
                  <a:schemeClr val="tx1"/>
                </a:solidFill>
                <a:effectLst/>
                <a:latin typeface="Arial" pitchFamily="34" charset="0"/>
                <a:ea typeface="+mn-ea"/>
                <a:cs typeface="+mn-cs"/>
              </a:rPr>
              <a:t>Onegin</a:t>
            </a:r>
            <a:r>
              <a:rPr lang="en-US" sz="1200" b="0" i="0" u="none" strike="noStrike" kern="1200" dirty="0" smtClean="0">
                <a:solidFill>
                  <a:schemeClr val="tx1"/>
                </a:solidFill>
                <a:effectLst/>
                <a:latin typeface="Arial" pitchFamily="34" charset="0"/>
                <a:ea typeface="+mn-ea"/>
                <a:cs typeface="+mn-cs"/>
              </a:rPr>
              <a:t>. This work comprises almost 400 stanzas of iambic tetrameter and is a classic of Russian literature</a:t>
            </a:r>
            <a:endParaRPr lang="en-US" dirty="0" smtClean="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8</a:t>
            </a:fld>
            <a:endParaRPr lang="en-US"/>
          </a:p>
        </p:txBody>
      </p:sp>
    </p:spTree>
    <p:extLst>
      <p:ext uri="{BB962C8B-B14F-4D97-AF65-F5344CB8AC3E}">
        <p14:creationId xmlns:p14="http://schemas.microsoft.com/office/powerpoint/2010/main" val="1605386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9</a:t>
            </a:fld>
            <a:endParaRPr lang="en-US"/>
          </a:p>
        </p:txBody>
      </p:sp>
    </p:spTree>
    <p:extLst>
      <p:ext uri="{BB962C8B-B14F-4D97-AF65-F5344CB8AC3E}">
        <p14:creationId xmlns:p14="http://schemas.microsoft.com/office/powerpoint/2010/main" val="31534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smtClean="0">
                <a:ea typeface="ＭＳ Ｐゴシック" pitchFamily="34" charset="-128"/>
              </a:rPr>
              <a:t>R(s) = the </a:t>
            </a:r>
            <a:r>
              <a:rPr lang="ja-JP" altLang="en-US" smtClean="0">
                <a:ea typeface="ＭＳ Ｐゴシック" pitchFamily="34" charset="-128"/>
              </a:rPr>
              <a:t>“</a:t>
            </a:r>
            <a:r>
              <a:rPr lang="en-US" altLang="ja-JP" smtClean="0">
                <a:ea typeface="ＭＳ Ｐゴシック" pitchFamily="34" charset="-128"/>
              </a:rPr>
              <a:t>living reward</a:t>
            </a:r>
            <a:r>
              <a:rPr lang="ja-JP" altLang="en-US" smtClean="0">
                <a:ea typeface="ＭＳ Ｐゴシック" pitchFamily="34" charset="-128"/>
              </a:rPr>
              <a:t>”</a:t>
            </a:r>
            <a:endParaRPr lang="en-US" altLang="ja-JP" smtClean="0">
              <a:ea typeface="ＭＳ Ｐゴシック" pitchFamily="34" charset="-128"/>
            </a:endParaRPr>
          </a:p>
          <a:p>
            <a:endParaRPr lang="en-US" smtClean="0">
              <a:ea typeface="ＭＳ Ｐゴシック" pitchFamily="34" charset="-128"/>
            </a:endParaRPr>
          </a:p>
          <a:p>
            <a:endParaRPr lang="en-US" smtClean="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10</a:t>
            </a:fld>
            <a:endParaRPr lang="en-US"/>
          </a:p>
        </p:txBody>
      </p:sp>
    </p:spTree>
    <p:extLst>
      <p:ext uri="{BB962C8B-B14F-4D97-AF65-F5344CB8AC3E}">
        <p14:creationId xmlns:p14="http://schemas.microsoft.com/office/powerpoint/2010/main" val="303925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14</a:t>
            </a:fld>
            <a:endParaRPr lang="en-US"/>
          </a:p>
        </p:txBody>
      </p:sp>
    </p:spTree>
    <p:extLst>
      <p:ext uri="{BB962C8B-B14F-4D97-AF65-F5344CB8AC3E}">
        <p14:creationId xmlns:p14="http://schemas.microsoft.com/office/powerpoint/2010/main" val="664674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5" Type="http://schemas.openxmlformats.org/officeDocument/2006/relationships/image" Target="../media/image22.wmf"/><Relationship Id="rId6" Type="http://schemas.openxmlformats.org/officeDocument/2006/relationships/image" Target="../media/image23.w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tags" Target="../tags/tag5.xml"/><Relationship Id="rId2" Type="http://schemas.openxmlformats.org/officeDocument/2006/relationships/tags" Target="../tags/tag6.xml"/></Relationships>
</file>

<file path=ppt/slides/_rels/slide18.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5.png"/><Relationship Id="rId10" Type="http://schemas.openxmlformats.org/officeDocument/2006/relationships/image" Target="../media/image39.png"/><Relationship Id="rId1" Type="http://schemas.openxmlformats.org/officeDocument/2006/relationships/tags" Target="../tags/tag8.xml"/><Relationship Id="rId2" Type="http://schemas.openxmlformats.org/officeDocument/2006/relationships/tags" Target="../tags/tag9.xml"/></Relationships>
</file>

<file path=ppt/slides/_rels/slide19.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notesSlide" Target="../notesSlides/notesSlide13.xml"/><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tags" Target="../tags/tag19.xml"/><Relationship Id="rId4" Type="http://schemas.openxmlformats.org/officeDocument/2006/relationships/slideLayout" Target="../slideLayouts/slideLayout2.xml"/><Relationship Id="rId5" Type="http://schemas.openxmlformats.org/officeDocument/2006/relationships/notesSlide" Target="../notesSlides/notesSlide15.xm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tags" Target="../tags/tag17.xml"/><Relationship Id="rId2"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53.png"/><Relationship Id="rId21" Type="http://schemas.openxmlformats.org/officeDocument/2006/relationships/image" Target="../media/image54.png"/><Relationship Id="rId22" Type="http://schemas.openxmlformats.org/officeDocument/2006/relationships/image" Target="../media/image60.png"/><Relationship Id="rId23" Type="http://schemas.openxmlformats.org/officeDocument/2006/relationships/image" Target="../media/image56.png"/><Relationship Id="rId24" Type="http://schemas.openxmlformats.org/officeDocument/2006/relationships/image" Target="../media/image58.png"/><Relationship Id="rId25" Type="http://schemas.openxmlformats.org/officeDocument/2006/relationships/image" Target="../media/image57.png"/><Relationship Id="rId26" Type="http://schemas.openxmlformats.org/officeDocument/2006/relationships/image" Target="../media/image61.png"/><Relationship Id="rId27" Type="http://schemas.openxmlformats.org/officeDocument/2006/relationships/image" Target="../media/image59.png"/><Relationship Id="rId28" Type="http://schemas.openxmlformats.org/officeDocument/2006/relationships/image" Target="../media/image62.png"/><Relationship Id="rId29" Type="http://schemas.openxmlformats.org/officeDocument/2006/relationships/image" Target="../media/image63.png"/><Relationship Id="rId30" Type="http://schemas.openxmlformats.org/officeDocument/2006/relationships/image" Target="../media/image64.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tags" Target="../tags/tag32.xml"/><Relationship Id="rId13" Type="http://schemas.openxmlformats.org/officeDocument/2006/relationships/tags" Target="../tags/tag33.xml"/><Relationship Id="rId14" Type="http://schemas.openxmlformats.org/officeDocument/2006/relationships/tags" Target="../tags/tag34.xml"/><Relationship Id="rId15" Type="http://schemas.openxmlformats.org/officeDocument/2006/relationships/tags" Target="../tags/tag35.xml"/><Relationship Id="rId16" Type="http://schemas.openxmlformats.org/officeDocument/2006/relationships/slideLayout" Target="../slideLayouts/slideLayout2.xml"/><Relationship Id="rId17" Type="http://schemas.openxmlformats.org/officeDocument/2006/relationships/notesSlide" Target="../notesSlides/notesSlide19.xml"/><Relationship Id="rId18" Type="http://schemas.openxmlformats.org/officeDocument/2006/relationships/image" Target="../media/image51.png"/><Relationship Id="rId19" Type="http://schemas.openxmlformats.org/officeDocument/2006/relationships/image" Target="../media/image52.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66.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3.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 Type="http://schemas.openxmlformats.org/officeDocument/2006/relationships/tags" Target="../tags/tag41.xml"/><Relationship Id="rId2" Type="http://schemas.openxmlformats.org/officeDocument/2006/relationships/tags" Target="../tags/tag42.xml"/><Relationship Id="rId3" Type="http://schemas.openxmlformats.org/officeDocument/2006/relationships/tags" Target="../tags/tag43.xml"/><Relationship Id="rId4" Type="http://schemas.openxmlformats.org/officeDocument/2006/relationships/tags" Target="../tags/tag44.xml"/><Relationship Id="rId5" Type="http://schemas.openxmlformats.org/officeDocument/2006/relationships/slideLayout" Target="../slideLayouts/slideLayout2.xml"/><Relationship Id="rId6" Type="http://schemas.openxmlformats.org/officeDocument/2006/relationships/notesSlide" Target="../notesSlides/notesSlide23.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tags" Target="../tags/tag45.xml"/><Relationship Id="rId2" Type="http://schemas.openxmlformats.org/officeDocument/2006/relationships/tags" Target="../tags/tag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slideLayout" Target="../slideLayouts/slideLayout2.xml"/><Relationship Id="rId5" Type="http://schemas.openxmlformats.org/officeDocument/2006/relationships/notesSlide" Target="../notesSlides/notesSlide25.xml"/><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50.png"/><Relationship Id="rId1" Type="http://schemas.openxmlformats.org/officeDocument/2006/relationships/tags" Target="../tags/tag47.xml"/><Relationship Id="rId2" Type="http://schemas.openxmlformats.org/officeDocument/2006/relationships/tags" Target="../tags/tag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82.png"/><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tags" Target="../tags/tag51.xml"/><Relationship Id="rId2" Type="http://schemas.openxmlformats.org/officeDocument/2006/relationships/tags" Target="../tags/tag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1" Type="http://schemas.openxmlformats.org/officeDocument/2006/relationships/tags" Target="../tags/tag53.xml"/><Relationship Id="rId2" Type="http://schemas.openxmlformats.org/officeDocument/2006/relationships/tags" Target="../tags/tag5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2.png"/><Relationship Id="rId1" Type="http://schemas.openxmlformats.org/officeDocument/2006/relationships/tags" Target="../tags/tag55.xml"/><Relationship Id="rId2" Type="http://schemas.openxmlformats.org/officeDocument/2006/relationships/tags" Target="../tags/tag5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66.png"/><Relationship Id="rId1" Type="http://schemas.openxmlformats.org/officeDocument/2006/relationships/tags" Target="../tags/tag57.x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6.png"/><Relationship Id="rId1" Type="http://schemas.openxmlformats.org/officeDocument/2006/relationships/tags" Target="../tags/tag58.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tags" Target="../tags/tag59.xml"/><Relationship Id="rId2" Type="http://schemas.openxmlformats.org/officeDocument/2006/relationships/tags" Target="../tags/tag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6.xml"/><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endParaRPr lang="en-US" dirty="0" smtClean="0">
              <a:ea typeface="ＭＳ Ｐゴシック" pitchFamily="34" charset="-128"/>
            </a:endParaRP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Midterm 1 will be on Thursday, in class.  </a:t>
            </a:r>
            <a:endParaRPr lang="en-US" sz="2000" dirty="0" smtClean="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You are allowed to bring a cheat sheet.</a:t>
            </a:r>
            <a:endParaRPr lang="en-US" dirty="0">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1 page printer paper with handwritten notes (writing on both sides is OK)</a:t>
            </a:r>
          </a:p>
          <a:p>
            <a:pPr marL="800100" lvl="1" indent="-342900" eaLnBrk="0" hangingPunct="0">
              <a:spcBef>
                <a:spcPct val="20000"/>
              </a:spcBef>
              <a:buFont typeface="Wingdings" pitchFamily="2" charset="2"/>
              <a:buChar char="§"/>
            </a:pPr>
            <a:r>
              <a:rPr lang="en-US" altLang="ja-JP" dirty="0" smtClean="0">
                <a:latin typeface="Calibri" pitchFamily="34" charset="0"/>
              </a:rPr>
              <a:t>If you are going to be away on Thursday, you must register for the makeup exam now (see Piazza).</a:t>
            </a:r>
            <a:endParaRPr lang="en-US" altLang="ja-JP" dirty="0" smtClean="0">
              <a:latin typeface="Calibri" pitchFamily="34" charset="0"/>
            </a:endParaRPr>
          </a:p>
          <a:p>
            <a:pPr marL="800100" lvl="1" indent="-342900" eaLnBrk="0" hangingPunct="0">
              <a:spcBef>
                <a:spcPct val="20000"/>
              </a:spcBef>
              <a:buFont typeface="Wingdings" pitchFamily="2" charset="2"/>
              <a:buChar char="§"/>
            </a:pPr>
            <a:endParaRPr lang="en-US" altLang="ja-JP"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All lectures and required readings </a:t>
            </a:r>
            <a:r>
              <a:rPr lang="en-US" sz="2000" dirty="0" smtClean="0">
                <a:solidFill>
                  <a:schemeClr val="accent2"/>
                </a:solidFill>
                <a:latin typeface="Calibri" pitchFamily="34" charset="0"/>
              </a:rPr>
              <a:t>before today </a:t>
            </a:r>
            <a:r>
              <a:rPr lang="en-US" sz="2000" dirty="0" smtClean="0">
                <a:solidFill>
                  <a:schemeClr val="accent2"/>
                </a:solidFill>
                <a:latin typeface="Calibri" pitchFamily="34" charset="0"/>
              </a:rPr>
              <a:t>(</a:t>
            </a:r>
            <a:r>
              <a:rPr lang="en-US" sz="2000" dirty="0" smtClean="0">
                <a:solidFill>
                  <a:schemeClr val="accent2"/>
                </a:solidFill>
                <a:latin typeface="Calibri" pitchFamily="34" charset="0"/>
              </a:rPr>
              <a:t>not </a:t>
            </a:r>
            <a:r>
              <a:rPr lang="en-US" sz="2000" dirty="0">
                <a:solidFill>
                  <a:schemeClr val="accent2"/>
                </a:solidFill>
                <a:latin typeface="Calibri" pitchFamily="34" charset="0"/>
              </a:rPr>
              <a:t>including </a:t>
            </a:r>
            <a:r>
              <a:rPr lang="en-US" sz="2000" dirty="0" smtClean="0">
                <a:solidFill>
                  <a:schemeClr val="accent2"/>
                </a:solidFill>
                <a:latin typeface="Calibri" pitchFamily="34" charset="0"/>
              </a:rPr>
              <a:t>today) are on the exam</a:t>
            </a:r>
            <a:endParaRPr lang="en-US" sz="2000" dirty="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a:latin typeface="Calibri" pitchFamily="34" charset="0"/>
              </a:rPr>
              <a:t>You are allowed to bring a cheat sheet.</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answers to the practice exam are available now.</a:t>
            </a:r>
          </a:p>
          <a:p>
            <a:pPr marL="342900" indent="-342900" eaLnBrk="0" hangingPunct="0">
              <a:spcBef>
                <a:spcPct val="20000"/>
              </a:spcBef>
              <a:buClr>
                <a:schemeClr val="accent2"/>
              </a:buClr>
              <a:buFont typeface="Wingdings" pitchFamily="2" charset="2"/>
              <a:buChar char="§"/>
            </a:pP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HW4 </a:t>
            </a:r>
            <a:r>
              <a:rPr lang="mr-IN" altLang="ja-JP" sz="2000" dirty="0" smtClean="0">
                <a:latin typeface="Calibri" pitchFamily="34" charset="0"/>
              </a:rPr>
              <a:t>–</a:t>
            </a:r>
            <a:r>
              <a:rPr lang="en-US" altLang="ja-JP" sz="2000" dirty="0" smtClean="0">
                <a:latin typeface="Calibri" pitchFamily="34" charset="0"/>
              </a:rPr>
              <a:t> Sudoku Solver and Games – is due 1 week from today</a:t>
            </a:r>
          </a:p>
          <a:p>
            <a:pPr marL="800100" lvl="1" indent="-342900" eaLnBrk="0" hangingPunct="0">
              <a:spcBef>
                <a:spcPct val="20000"/>
              </a:spcBef>
              <a:buClr>
                <a:schemeClr val="accent2"/>
              </a:buClr>
              <a:buFont typeface="Wingdings" pitchFamily="2" charset="2"/>
              <a:buChar char="§"/>
            </a:pPr>
            <a:r>
              <a:rPr lang="en-US" sz="2000" dirty="0" smtClean="0">
                <a:latin typeface="Calibri" pitchFamily="34" charset="0"/>
              </a:rPr>
              <a:t>Drop deadline is Monday</a:t>
            </a:r>
            <a:endParaRPr lang="en-US" sz="2000" dirty="0">
              <a:latin typeface="Calibri" pitchFamily="34" charset="0"/>
            </a:endParaRPr>
          </a:p>
        </p:txBody>
      </p:sp>
    </p:spTree>
    <p:extLst>
      <p:ext uri="{BB962C8B-B14F-4D97-AF65-F5344CB8AC3E}">
        <p14:creationId xmlns:p14="http://schemas.microsoft.com/office/powerpoint/2010/main" val="12235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dirty="0" smtClean="0">
                <a:ea typeface="ＭＳ Ｐゴシック" pitchFamily="34" charset="-128"/>
                <a:sym typeface="Symbol" pitchFamily="18" charset="2"/>
              </a:rPr>
              <a:t>Optimal </a:t>
            </a:r>
            <a:r>
              <a:rPr lang="en-US" dirty="0" smtClean="0">
                <a:ea typeface="ＭＳ Ｐゴシック" pitchFamily="34" charset="-128"/>
                <a:sym typeface="Symbol" pitchFamily="18" charset="2"/>
              </a:rPr>
              <a:t>Policies Vary Depending on Reward</a:t>
            </a:r>
            <a:endParaRPr lang="en-US" dirty="0" smtClean="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extLst>
      <p:ext uri="{BB962C8B-B14F-4D97-AF65-F5344CB8AC3E}">
        <p14:creationId xmlns:p14="http://schemas.microsoft.com/office/powerpoint/2010/main" val="128557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Racing</a:t>
            </a:r>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extLst>
      <p:ext uri="{BB962C8B-B14F-4D97-AF65-F5344CB8AC3E}">
        <p14:creationId xmlns:p14="http://schemas.microsoft.com/office/powerpoint/2010/main" val="1727005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extLst>
      <p:ext uri="{BB962C8B-B14F-4D97-AF65-F5344CB8AC3E}">
        <p14:creationId xmlns:p14="http://schemas.microsoft.com/office/powerpoint/2010/main" val="3708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extLst>
      <p:ext uri="{BB962C8B-B14F-4D97-AF65-F5344CB8AC3E}">
        <p14:creationId xmlns:p14="http://schemas.microsoft.com/office/powerpoint/2010/main" val="1368745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extLst>
      <p:ext uri="{BB962C8B-B14F-4D97-AF65-F5344CB8AC3E}">
        <p14:creationId xmlns:p14="http://schemas.microsoft.com/office/powerpoint/2010/main" val="1310203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extLst>
      <p:ext uri="{BB962C8B-B14F-4D97-AF65-F5344CB8AC3E}">
        <p14:creationId xmlns:p14="http://schemas.microsoft.com/office/powerpoint/2010/main" val="188875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15880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110155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142823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a:t>Markov Decision Processes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Chapters 3 </a:t>
            </a:r>
            <a:br>
              <a:rPr lang="en-US" dirty="0" smtClean="0"/>
            </a:br>
            <a:r>
              <a:rPr lang="en-US" dirty="0" smtClean="0"/>
              <a:t>and Chapter 6.1, 6.2, 6.5</a:t>
            </a:r>
            <a:br>
              <a:rPr lang="en-US" dirty="0" smtClean="0"/>
            </a:br>
            <a:r>
              <a:rPr lang="en-US" dirty="0" smtClean="0"/>
              <a:t>AIMA Chapter 17.1-17.3</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884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extLst>
      <p:ext uri="{BB962C8B-B14F-4D97-AF65-F5344CB8AC3E}">
        <p14:creationId xmlns:p14="http://schemas.microsoft.com/office/powerpoint/2010/main" val="2139007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109810722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extLst>
      <p:ext uri="{BB962C8B-B14F-4D97-AF65-F5344CB8AC3E}">
        <p14:creationId xmlns:p14="http://schemas.microsoft.com/office/powerpoint/2010/main" val="133207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373998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8239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69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50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3922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915607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648418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097722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7016372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585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3723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1291345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799574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5656298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5294519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103296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extLst>
      <p:ext uri="{BB962C8B-B14F-4D97-AF65-F5344CB8AC3E}">
        <p14:creationId xmlns:p14="http://schemas.microsoft.com/office/powerpoint/2010/main" val="712865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0932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61698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5407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9206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14692362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469984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1235790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5764769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212556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74778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extLst>
      <p:ext uri="{BB962C8B-B14F-4D97-AF65-F5344CB8AC3E}">
        <p14:creationId xmlns:p14="http://schemas.microsoft.com/office/powerpoint/2010/main" val="18032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7542857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3131208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3605408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1458288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241690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517970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7627349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8045009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6636821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86111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Grid World Actions</a:t>
            </a:r>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extLst>
      <p:ext uri="{BB962C8B-B14F-4D97-AF65-F5344CB8AC3E}">
        <p14:creationId xmlns:p14="http://schemas.microsoft.com/office/powerpoint/2010/main" val="117364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20861404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353176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3356438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48566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8085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3190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203064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4810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6553200" cy="4525962"/>
          </a:xfrm>
        </p:spPr>
        <p:txBody>
          <a:bodyPr/>
          <a:lstStyle/>
          <a:p>
            <a:pPr>
              <a:lnSpc>
                <a:spcPct val="80000"/>
              </a:lnSpc>
            </a:pPr>
            <a:r>
              <a:rPr lang="en-US" sz="2400" smtClean="0">
                <a:ea typeface="ＭＳ Ｐゴシック" pitchFamily="34" charset="-128"/>
              </a:rPr>
              <a:t>An MDP is defined by:</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states s </a:t>
            </a:r>
            <a:r>
              <a:rPr lang="en-US" sz="2000" smtClean="0">
                <a:solidFill>
                  <a:srgbClr val="CC0000"/>
                </a:solidFill>
                <a:ea typeface="ＭＳ Ｐゴシック" pitchFamily="34" charset="-128"/>
                <a:sym typeface="Symbol" pitchFamily="18" charset="2"/>
              </a:rPr>
              <a:t> </a:t>
            </a:r>
            <a:r>
              <a:rPr lang="en-US" sz="2000" smtClean="0">
                <a:solidFill>
                  <a:srgbClr val="CC0000"/>
                </a:solidFill>
                <a:ea typeface="ＭＳ Ｐゴシック" pitchFamily="34" charset="-128"/>
              </a:rPr>
              <a:t>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set of actions a </a:t>
            </a:r>
            <a:r>
              <a:rPr lang="en-US" sz="2000" smtClean="0">
                <a:solidFill>
                  <a:srgbClr val="CC0000"/>
                </a:solidFill>
                <a:ea typeface="ＭＳ Ｐゴシック" pitchFamily="34" charset="-128"/>
                <a:sym typeface="Symbol" pitchFamily="18" charset="2"/>
              </a:rPr>
              <a:t> A</a:t>
            </a:r>
            <a:endParaRPr lang="en-US" sz="2000" smtClean="0">
              <a:solidFill>
                <a:srgbClr val="CC0000"/>
              </a:solidFill>
              <a:ea typeface="ＭＳ Ｐゴシック" pitchFamily="34" charset="-128"/>
            </a:endParaRP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transition function T(s, a, s</a:t>
            </a:r>
            <a:r>
              <a:rPr lang="en-US" altLang="ja-JP" sz="2000" smtClean="0">
                <a:solidFill>
                  <a:srgbClr val="CC0000"/>
                </a:solidFill>
                <a:ea typeface="ＭＳ Ｐゴシック" pitchFamily="34" charset="-128"/>
              </a:rPr>
              <a:t>’)</a:t>
            </a:r>
            <a:endParaRPr lang="en-US" altLang="ja-JP" sz="2000" smtClean="0">
              <a:ea typeface="ＭＳ Ｐゴシック" pitchFamily="34" charset="-128"/>
            </a:endParaRPr>
          </a:p>
          <a:p>
            <a:pPr lvl="2">
              <a:lnSpc>
                <a:spcPct val="80000"/>
              </a:lnSpc>
            </a:pPr>
            <a:r>
              <a:rPr lang="en-US" sz="1800" smtClean="0">
                <a:ea typeface="ＭＳ Ｐゴシック" pitchFamily="34" charset="-128"/>
              </a:rPr>
              <a:t>Probability that a from s leads to s’, i.e., P(s</a:t>
            </a:r>
            <a:r>
              <a:rPr lang="en-US" altLang="ja-JP" sz="1800" smtClean="0">
                <a:ea typeface="ＭＳ Ｐゴシック" pitchFamily="34" charset="-128"/>
              </a:rPr>
              <a:t>’| s, a)</a:t>
            </a:r>
          </a:p>
          <a:p>
            <a:pPr lvl="2">
              <a:lnSpc>
                <a:spcPct val="80000"/>
              </a:lnSpc>
            </a:pPr>
            <a:r>
              <a:rPr lang="en-US" sz="1800" smtClean="0">
                <a:ea typeface="ＭＳ Ｐゴシック" pitchFamily="34" charset="-128"/>
              </a:rPr>
              <a:t>Also called the model or the dynamics</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reward function R(s, a, s</a:t>
            </a:r>
            <a:r>
              <a:rPr lang="en-US" altLang="ja-JP" sz="2000" smtClean="0">
                <a:solidFill>
                  <a:srgbClr val="CC0000"/>
                </a:solidFill>
                <a:ea typeface="ＭＳ Ｐゴシック" pitchFamily="34" charset="-128"/>
              </a:rPr>
              <a:t>’) </a:t>
            </a:r>
          </a:p>
          <a:p>
            <a:pPr lvl="2">
              <a:lnSpc>
                <a:spcPct val="80000"/>
              </a:lnSpc>
            </a:pPr>
            <a:r>
              <a:rPr lang="en-US" sz="1800" smtClean="0">
                <a:ea typeface="ＭＳ Ｐゴシック" pitchFamily="34" charset="-128"/>
              </a:rPr>
              <a:t>Sometimes just R(s) or R(s</a:t>
            </a:r>
            <a:r>
              <a:rPr lang="en-US" altLang="ja-JP" sz="1800" smtClean="0">
                <a:ea typeface="ＭＳ Ｐゴシック" pitchFamily="34" charset="-128"/>
              </a:rPr>
              <a:t>’)</a:t>
            </a:r>
          </a:p>
          <a:p>
            <a:pPr lvl="1">
              <a:lnSpc>
                <a:spcPct val="80000"/>
              </a:lnSpc>
            </a:pPr>
            <a:r>
              <a:rPr lang="en-US" sz="2000" smtClean="0">
                <a:ea typeface="ＭＳ Ｐゴシック" pitchFamily="34" charset="-128"/>
              </a:rPr>
              <a:t>A </a:t>
            </a:r>
            <a:r>
              <a:rPr lang="en-US" sz="2000" smtClean="0">
                <a:solidFill>
                  <a:srgbClr val="CC0000"/>
                </a:solidFill>
                <a:ea typeface="ＭＳ Ｐゴシック" pitchFamily="34" charset="-128"/>
              </a:rPr>
              <a:t>start state</a:t>
            </a:r>
            <a:endParaRPr lang="en-US" sz="2000" smtClean="0">
              <a:ea typeface="ＭＳ Ｐゴシック" pitchFamily="34" charset="-128"/>
            </a:endParaRPr>
          </a:p>
          <a:p>
            <a:pPr lvl="1">
              <a:lnSpc>
                <a:spcPct val="80000"/>
              </a:lnSpc>
            </a:pPr>
            <a:r>
              <a:rPr lang="en-US" sz="2000" smtClean="0">
                <a:ea typeface="ＭＳ Ｐゴシック" pitchFamily="34" charset="-128"/>
              </a:rPr>
              <a:t>Maybe a </a:t>
            </a:r>
            <a:r>
              <a:rPr lang="en-US" sz="2000" smtClean="0">
                <a:solidFill>
                  <a:srgbClr val="CC0000"/>
                </a:solidFill>
                <a:ea typeface="ＭＳ Ｐゴシック" pitchFamily="34" charset="-128"/>
              </a:rPr>
              <a:t>terminal state</a:t>
            </a:r>
          </a:p>
          <a:p>
            <a:pPr lvl="1">
              <a:lnSpc>
                <a:spcPct val="80000"/>
              </a:lnSpc>
            </a:pPr>
            <a:endParaRPr lang="en-US" sz="3200" smtClean="0">
              <a:ea typeface="ＭＳ Ｐゴシック" pitchFamily="34" charset="-128"/>
            </a:endParaRPr>
          </a:p>
          <a:p>
            <a:pPr>
              <a:lnSpc>
                <a:spcPct val="80000"/>
              </a:lnSpc>
            </a:pPr>
            <a:r>
              <a:rPr lang="en-US" sz="2400" smtClean="0">
                <a:ea typeface="ＭＳ Ｐゴシック" pitchFamily="34" charset="-128"/>
              </a:rPr>
              <a:t>MDPs are non-deterministic search problems</a:t>
            </a:r>
          </a:p>
          <a:p>
            <a:pPr lvl="1">
              <a:lnSpc>
                <a:spcPct val="80000"/>
              </a:lnSpc>
            </a:pPr>
            <a:r>
              <a:rPr lang="en-US" sz="2000" smtClean="0">
                <a:ea typeface="ＭＳ Ｐゴシック" pitchFamily="34" charset="-128"/>
              </a:rPr>
              <a:t>One way to solve them is with </a:t>
            </a:r>
            <a:r>
              <a:rPr lang="en-US" sz="2000" err="1" smtClean="0">
                <a:ea typeface="ＭＳ Ｐゴシック" pitchFamily="34" charset="-128"/>
              </a:rPr>
              <a:t>expectimax</a:t>
            </a:r>
            <a:r>
              <a:rPr lang="en-US" sz="2000" smtClean="0">
                <a:ea typeface="ＭＳ Ｐゴシック" pitchFamily="34" charset="-128"/>
              </a:rPr>
              <a:t> search</a:t>
            </a:r>
          </a:p>
          <a:p>
            <a:pPr lvl="1">
              <a:lnSpc>
                <a:spcPct val="80000"/>
              </a:lnSpc>
            </a:pPr>
            <a:r>
              <a:rPr lang="en-US" sz="2000" smtClean="0">
                <a:ea typeface="ＭＳ Ｐゴシック" pitchFamily="34" charset="-128"/>
              </a:rPr>
              <a:t>We’</a:t>
            </a:r>
            <a:r>
              <a:rPr lang="en-US" altLang="ja-JP" sz="2000" smtClean="0">
                <a:ea typeface="ＭＳ Ｐゴシック" pitchFamily="34" charset="-128"/>
              </a:rPr>
              <a:t>ll have a new tool soon</a:t>
            </a:r>
            <a:endParaRPr lang="en-US" sz="2000" smtClean="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extLst>
      <p:ext uri="{BB962C8B-B14F-4D97-AF65-F5344CB8AC3E}">
        <p14:creationId xmlns:p14="http://schemas.microsoft.com/office/powerpoint/2010/main" val="1028791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smtClean="0">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smtClean="0">
                <a:ea typeface="ＭＳ Ｐゴシック" pitchFamily="34" charset="-128"/>
              </a:rPr>
              <a:t>“Markov” generally means that given the present state, the future and the past are independent</a:t>
            </a:r>
          </a:p>
          <a:p>
            <a:pPr lvl="2"/>
            <a:endParaRPr lang="en-US" sz="1600" smtClean="0">
              <a:ea typeface="ＭＳ Ｐゴシック" pitchFamily="34" charset="-128"/>
            </a:endParaRPr>
          </a:p>
          <a:p>
            <a:r>
              <a:rPr lang="en-US" sz="2400" smtClean="0">
                <a:ea typeface="ＭＳ Ｐゴシック" pitchFamily="34" charset="-128"/>
              </a:rPr>
              <a:t>For Markov decision processes, </a:t>
            </a:r>
            <a:r>
              <a:rPr lang="en-US" altLang="ja-JP" sz="2400" smtClean="0">
                <a:ea typeface="ＭＳ Ｐゴシック" pitchFamily="34" charset="-128"/>
              </a:rPr>
              <a:t>“Markov” means action outcomes depend only on the current state</a:t>
            </a:r>
          </a:p>
          <a:p>
            <a:endParaRPr lang="en-US" altLang="ja-JP" sz="2400" smtClean="0">
              <a:ea typeface="ＭＳ Ｐゴシック" pitchFamily="34" charset="-128"/>
            </a:endParaRPr>
          </a:p>
          <a:p>
            <a:endParaRPr lang="en-US" altLang="ja-JP" sz="24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endParaRPr lang="en-US" altLang="ja-JP" sz="2000" smtClean="0">
              <a:ea typeface="ＭＳ Ｐゴシック" pitchFamily="34" charset="-128"/>
            </a:endParaRPr>
          </a:p>
          <a:p>
            <a:r>
              <a:rPr lang="en-US" altLang="ja-JP" sz="2400" smtClean="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smtClean="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dirty="0" smtClean="0">
                <a:latin typeface="Calibri" pitchFamily="34" charset="0"/>
              </a:rPr>
              <a:t>Andrey Markov (1856-1922)</a:t>
            </a:r>
          </a:p>
          <a:p>
            <a:pPr algn="ctr"/>
            <a:endParaRPr lang="en-US" dirty="0">
              <a:latin typeface="Calibri" pitchFamily="34" charset="0"/>
            </a:endParaRPr>
          </a:p>
        </p:txBody>
      </p:sp>
    </p:spTree>
    <p:extLst>
      <p:ext uri="{BB962C8B-B14F-4D97-AF65-F5344CB8AC3E}">
        <p14:creationId xmlns:p14="http://schemas.microsoft.com/office/powerpoint/2010/main" val="1689512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extLst>
      <p:ext uri="{BB962C8B-B14F-4D97-AF65-F5344CB8AC3E}">
        <p14:creationId xmlns:p14="http://schemas.microsoft.com/office/powerpoint/2010/main" val="97160593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42127</TotalTime>
  <Words>6023</Words>
  <Application>Microsoft Macintosh PowerPoint</Application>
  <PresentationFormat>Widescreen</PresentationFormat>
  <Paragraphs>815</Paragraphs>
  <Slides>67</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Calibri</vt:lpstr>
      <vt:lpstr>Mangal</vt:lpstr>
      <vt:lpstr>MS PGothic</vt:lpstr>
      <vt:lpstr>ＭＳ Ｐゴシック</vt:lpstr>
      <vt:lpstr>Symbol</vt:lpstr>
      <vt:lpstr>Times New Roman</vt:lpstr>
      <vt:lpstr>Wingdings</vt:lpstr>
      <vt:lpstr>Arial</vt:lpstr>
      <vt:lpstr>dan-berkeley-nlp-v1</vt:lpstr>
      <vt:lpstr>Announcements</vt:lpstr>
      <vt:lpstr>Markov Decision Processes  </vt:lpstr>
      <vt:lpstr>Markov Decision Processes</vt:lpstr>
      <vt:lpstr>Non-Deterministic Search</vt:lpstr>
      <vt:lpstr>Example: Grid World</vt:lpstr>
      <vt:lpstr>Grid World Actions</vt:lpstr>
      <vt:lpstr>Markov Decision Processes</vt:lpstr>
      <vt:lpstr>What is Markov about MDPs?</vt:lpstr>
      <vt:lpstr>Policies</vt:lpstr>
      <vt:lpstr>Optimal Policies Vary Depending on Reward</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Infinite Utilities?!</vt:lpstr>
      <vt:lpstr>Recap: Defining MDPs</vt:lpstr>
      <vt:lpstr>Solving MDPs</vt:lpstr>
      <vt:lpstr>Optimal Quantities</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2481</cp:revision>
  <cp:lastPrinted>2019-10-01T15:11:33Z</cp:lastPrinted>
  <dcterms:created xsi:type="dcterms:W3CDTF">2004-08-27T04:16:05Z</dcterms:created>
  <dcterms:modified xsi:type="dcterms:W3CDTF">2019-10-04T12:28:03Z</dcterms:modified>
</cp:coreProperties>
</file>